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66" r:id="rId3"/>
    <p:sldId id="270" r:id="rId4"/>
    <p:sldId id="271" r:id="rId5"/>
    <p:sldId id="272" r:id="rId6"/>
    <p:sldId id="274" r:id="rId7"/>
    <p:sldId id="273" r:id="rId8"/>
    <p:sldId id="275" r:id="rId9"/>
    <p:sldId id="277" r:id="rId10"/>
    <p:sldId id="276" r:id="rId11"/>
    <p:sldId id="278" r:id="rId12"/>
    <p:sldId id="282" r:id="rId13"/>
    <p:sldId id="280" r:id="rId14"/>
    <p:sldId id="28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6BF"/>
    <a:srgbClr val="FCFCFC"/>
    <a:srgbClr val="A5C3B6"/>
    <a:srgbClr val="E3B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7"/>
    <p:restoredTop sz="95680"/>
  </p:normalViewPr>
  <p:slideViewPr>
    <p:cSldViewPr snapToGrid="0">
      <p:cViewPr varScale="1">
        <p:scale>
          <a:sx n="108" d="100"/>
          <a:sy n="108" d="100"/>
        </p:scale>
        <p:origin x="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F3CF0-D686-6E4B-8745-2DB380F42759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646F7-44E9-2743-A332-F50BA0F9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y -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4E24-F478-7446-4682-28DEFDDB7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7FA49-F1C2-D4FE-BC74-2259C9C49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E9F6C-3A44-3024-BD68-FE7141DE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B39D-4919-A244-8CD9-C3303A097C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338B8-0DFF-052A-0573-49149F8A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1710" y="553411"/>
            <a:ext cx="817476" cy="6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3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-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9E81-DC1E-3A56-41E0-BE73387E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5E80-1202-DAEE-A85E-0BB36B74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66E3D-8558-DEEF-6EB4-71826201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B39D-4919-A244-8CD9-C3303A097C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53BAF-44CF-9623-80C7-702020AA1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1710" y="553411"/>
            <a:ext cx="817476" cy="6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-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9E81-DC1E-3A56-41E0-BE73387E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5E80-1202-DAEE-A85E-0BB36B74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66E3D-8558-DEEF-6EB4-71826201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B39D-4919-A244-8CD9-C3303A097CB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DC56B-D74B-F2D0-EE73-9FD5A5AD8B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1710" y="553411"/>
            <a:ext cx="817476" cy="6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7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nk -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9E81-DC1E-3A56-41E0-BE73387E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5E80-1202-DAEE-A85E-0BB36B74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66E3D-8558-DEEF-6EB4-71826201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B39D-4919-A244-8CD9-C3303A097C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35869-98C2-685E-0731-9DEBA56D2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1710" y="553411"/>
            <a:ext cx="817476" cy="6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7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-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9E81-DC1E-3A56-41E0-BE73387E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5E80-1202-DAEE-A85E-0BB36B74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66E3D-8558-DEEF-6EB4-71826201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B39D-4919-A244-8CD9-C3303A097C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0F967-D593-3355-275E-654552CD7D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1710" y="553411"/>
            <a:ext cx="817476" cy="6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18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81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E6A8D-461E-C0A4-B8B7-8441A430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082A-789D-8D64-6931-6D429B1BD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69150-50DA-6F01-EFB7-1FE5A24ED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F504-1AA1-FD4C-80F2-9A3E27D8B545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86180-07C7-AD5C-4D9B-940D7FD34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4A586-3C89-3631-B703-3A41B0A95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EB39D-4919-A244-8CD9-C3303A09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eventcycle.org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eareisla.co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www.locuspoint.co.uk/" TargetMode="External"/><Relationship Id="rId4" Type="http://schemas.openxmlformats.org/officeDocument/2006/relationships/hyperlink" Target="https://spectrumspeakers.co.uk/" TargetMode="Externa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E7D1-F9B3-C4C9-F467-C72BD497C617}"/>
              </a:ext>
            </a:extLst>
          </p:cNvPr>
          <p:cNvSpPr txBox="1">
            <a:spLocks/>
          </p:cNvSpPr>
          <p:nvPr/>
        </p:nvSpPr>
        <p:spPr>
          <a:xfrm>
            <a:off x="3504705" y="5495264"/>
            <a:ext cx="5182589" cy="5849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96B6BF"/>
                </a:solidFill>
              </a:rPr>
              <a:t>Enter Client Name </a:t>
            </a:r>
          </a:p>
        </p:txBody>
      </p:sp>
    </p:spTree>
    <p:extLst>
      <p:ext uri="{BB962C8B-B14F-4D97-AF65-F5344CB8AC3E}">
        <p14:creationId xmlns:p14="http://schemas.microsoft.com/office/powerpoint/2010/main" val="379419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5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32A1-DDA0-2BD5-77A6-118E8A70DFCD}"/>
              </a:ext>
            </a:extLst>
          </p:cNvPr>
          <p:cNvSpPr txBox="1"/>
          <p:nvPr/>
        </p:nvSpPr>
        <p:spPr>
          <a:xfrm>
            <a:off x="838200" y="3916711"/>
            <a:ext cx="5280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Sustainability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Floorplan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Virtual tour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950173"/>
              </p:ext>
            </p:extLst>
          </p:nvPr>
        </p:nvGraphicFramePr>
        <p:xfrm>
          <a:off x="928539" y="2102159"/>
          <a:ext cx="503287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5286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3117588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Type: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Address: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Nearest Tube: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Reception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9DA02F8-E367-0AE2-B6E8-1FBD28FB078E}"/>
              </a:ext>
            </a:extLst>
          </p:cNvPr>
          <p:cNvSpPr txBox="1"/>
          <p:nvPr/>
        </p:nvSpPr>
        <p:spPr>
          <a:xfrm>
            <a:off x="838200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Overview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3F3E0-2399-7D91-6CA5-F7A1B9A1820D}"/>
              </a:ext>
            </a:extLst>
          </p:cNvPr>
          <p:cNvSpPr/>
          <p:nvPr/>
        </p:nvSpPr>
        <p:spPr>
          <a:xfrm>
            <a:off x="6230589" y="1412713"/>
            <a:ext cx="5280140" cy="2423016"/>
          </a:xfrm>
          <a:prstGeom prst="rect">
            <a:avLst/>
          </a:prstGeom>
          <a:solidFill>
            <a:srgbClr val="E3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Image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559CF4-9BBF-3DDF-8E2B-A35E1BB14532}"/>
              </a:ext>
            </a:extLst>
          </p:cNvPr>
          <p:cNvSpPr/>
          <p:nvPr/>
        </p:nvSpPr>
        <p:spPr>
          <a:xfrm>
            <a:off x="6230589" y="3916711"/>
            <a:ext cx="2640279" cy="2187206"/>
          </a:xfrm>
          <a:prstGeom prst="rect">
            <a:avLst/>
          </a:prstGeom>
          <a:solidFill>
            <a:srgbClr val="A5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</a:t>
            </a:r>
          </a:p>
          <a:p>
            <a:pPr algn="ctr"/>
            <a:r>
              <a:rPr lang="en-US" dirty="0"/>
              <a:t>Image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542A4-00D9-FF05-A1BA-CD476E5C1A56}"/>
              </a:ext>
            </a:extLst>
          </p:cNvPr>
          <p:cNvSpPr/>
          <p:nvPr/>
        </p:nvSpPr>
        <p:spPr>
          <a:xfrm>
            <a:off x="8983117" y="3916711"/>
            <a:ext cx="2528030" cy="2187206"/>
          </a:xfrm>
          <a:prstGeom prst="rect">
            <a:avLst/>
          </a:prstGeom>
          <a:solidFill>
            <a:srgbClr val="96B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</a:t>
            </a:r>
          </a:p>
          <a:p>
            <a:pPr algn="ctr"/>
            <a:r>
              <a:rPr lang="en-US" dirty="0"/>
              <a:t>Image Here</a:t>
            </a:r>
          </a:p>
        </p:txBody>
      </p:sp>
    </p:spTree>
    <p:extLst>
      <p:ext uri="{BB962C8B-B14F-4D97-AF65-F5344CB8AC3E}">
        <p14:creationId xmlns:p14="http://schemas.microsoft.com/office/powerpoint/2010/main" val="383946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5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32A1-DDA0-2BD5-77A6-118E8A70DFCD}"/>
              </a:ext>
            </a:extLst>
          </p:cNvPr>
          <p:cNvSpPr txBox="1"/>
          <p:nvPr/>
        </p:nvSpPr>
        <p:spPr>
          <a:xfrm>
            <a:off x="838200" y="4770001"/>
            <a:ext cx="528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cost: 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62301"/>
              </p:ext>
            </p:extLst>
          </p:nvPr>
        </p:nvGraphicFramePr>
        <p:xfrm>
          <a:off x="933201" y="2102409"/>
          <a:ext cx="4612574" cy="2372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5368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747206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Availability: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Set Up: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Reception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608789">
                <a:tc>
                  <a:txBody>
                    <a:bodyPr/>
                    <a:lstStyle/>
                    <a:p>
                      <a:r>
                        <a:rPr lang="en-US" sz="1600" b="1" dirty="0"/>
                        <a:t>Proposed Catering Package: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AV Package: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106546"/>
                  </a:ext>
                </a:extLst>
              </a:tr>
            </a:tbl>
          </a:graphicData>
        </a:graphic>
      </p:graphicFrame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ED2AB253-96D1-6C48-8B8C-94AED6CA3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90721"/>
              </p:ext>
            </p:extLst>
          </p:nvPr>
        </p:nvGraphicFramePr>
        <p:xfrm>
          <a:off x="6691374" y="2102409"/>
          <a:ext cx="461257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499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755075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Hire: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Catering: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AV: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Furniture: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98E789-E8E6-1D31-DCA1-48D729553D36}"/>
              </a:ext>
            </a:extLst>
          </p:cNvPr>
          <p:cNvSpPr txBox="1"/>
          <p:nvPr/>
        </p:nvSpPr>
        <p:spPr>
          <a:xfrm>
            <a:off x="838200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Availability, Rates &amp; Timings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79809-503F-AC65-2EE7-4618D5C36C13}"/>
              </a:ext>
            </a:extLst>
          </p:cNvPr>
          <p:cNvSpPr txBox="1"/>
          <p:nvPr/>
        </p:nvSpPr>
        <p:spPr>
          <a:xfrm>
            <a:off x="6584496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Inclusions</a:t>
            </a:r>
          </a:p>
        </p:txBody>
      </p:sp>
    </p:spTree>
    <p:extLst>
      <p:ext uri="{BB962C8B-B14F-4D97-AF65-F5344CB8AC3E}">
        <p14:creationId xmlns:p14="http://schemas.microsoft.com/office/powerpoint/2010/main" val="166832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Enquiry Report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99785"/>
              </p:ext>
            </p:extLst>
          </p:nvPr>
        </p:nvGraphicFramePr>
        <p:xfrm>
          <a:off x="935554" y="1584288"/>
          <a:ext cx="4612573" cy="3932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485">
                  <a:extLst>
                    <a:ext uri="{9D8B030D-6E8A-4147-A177-3AD203B41FA5}">
                      <a16:colId xmlns:a16="http://schemas.microsoft.com/office/drawing/2014/main" val="1692976042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424917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05181">
                <a:tc>
                  <a:txBody>
                    <a:bodyPr/>
                    <a:lstStyle/>
                    <a:p>
                      <a:r>
                        <a:rPr lang="en-US" sz="1600" b="1" dirty="0"/>
                        <a:t>No.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Name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303859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106546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43245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158854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755927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939459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998822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203736"/>
                  </a:ext>
                </a:extLst>
              </a:tr>
              <a:tr h="299370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98974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60D60FC-16A5-E363-38C4-D1B4F4CE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98" y="462395"/>
            <a:ext cx="5278582" cy="59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9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Sustainability Considerations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10960E-B0C1-AEEB-4EDE-E767D7971E6B}"/>
              </a:ext>
            </a:extLst>
          </p:cNvPr>
          <p:cNvSpPr/>
          <p:nvPr/>
        </p:nvSpPr>
        <p:spPr>
          <a:xfrm>
            <a:off x="6096000" y="1690688"/>
            <a:ext cx="5257798" cy="4306351"/>
          </a:xfrm>
          <a:prstGeom prst="roundRect">
            <a:avLst>
              <a:gd name="adj" fmla="val 2287"/>
            </a:avLst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AEDA3FB-CC5D-C580-47D5-2DB0CEA37125}"/>
              </a:ext>
            </a:extLst>
          </p:cNvPr>
          <p:cNvSpPr txBox="1">
            <a:spLocks/>
          </p:cNvSpPr>
          <p:nvPr/>
        </p:nvSpPr>
        <p:spPr>
          <a:xfrm>
            <a:off x="820029" y="2064584"/>
            <a:ext cx="4075054" cy="2741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en-US" sz="1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ISLA</a:t>
            </a:r>
            <a:r>
              <a:rPr lang="en-US" sz="1800" b="1" dirty="0"/>
              <a:t> – Membership for sustainable events </a:t>
            </a:r>
          </a:p>
          <a:p>
            <a:pPr marL="285750"/>
            <a:r>
              <a:rPr lang="en-US" sz="1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 Cycle</a:t>
            </a:r>
            <a:r>
              <a:rPr lang="en-US" sz="1800" b="1" dirty="0"/>
              <a:t> – Event "waste recycle service"</a:t>
            </a:r>
          </a:p>
          <a:p>
            <a:pPr marL="285750"/>
            <a:r>
              <a:rPr lang="en-US" sz="1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Spectrum Speakers</a:t>
            </a:r>
            <a:r>
              <a:rPr lang="en-US" sz="1800" b="1" dirty="0"/>
              <a:t> – Diverse range of Speakers for your event (social sustainability)</a:t>
            </a:r>
          </a:p>
          <a:p>
            <a:pPr marL="285750"/>
            <a:r>
              <a:rPr lang="en-US" sz="18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Locus Point</a:t>
            </a:r>
            <a:r>
              <a:rPr lang="en-US" sz="1800" b="1" dirty="0"/>
              <a:t> – Sustainable Supplier </a:t>
            </a:r>
            <a:r>
              <a:rPr lang="en-US" sz="1800" b="1" dirty="0" err="1"/>
              <a:t>Sourcer</a:t>
            </a:r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41571D9-F8F7-C0B4-ACF1-2508241AE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090" y="2083258"/>
            <a:ext cx="2045141" cy="1587991"/>
          </a:xfrm>
          <a:prstGeom prst="rect">
            <a:avLst/>
          </a:prstGeom>
        </p:spPr>
      </p:pic>
      <p:pic>
        <p:nvPicPr>
          <p:cNvPr id="6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E55567-6EF6-1A11-6615-78E6AC007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4617" y="2417056"/>
            <a:ext cx="2061681" cy="920393"/>
          </a:xfrm>
          <a:prstGeom prst="rect">
            <a:avLst/>
          </a:prstGeom>
        </p:spPr>
      </p:pic>
      <p:pic>
        <p:nvPicPr>
          <p:cNvPr id="7" name="Picture 5" descr="Logo&#10;&#10;Description automatically generated">
            <a:extLst>
              <a:ext uri="{FF2B5EF4-FFF2-40B4-BE49-F238E27FC236}">
                <a16:creationId xmlns:a16="http://schemas.microsoft.com/office/drawing/2014/main" id="{21C55D87-1DDA-5459-50CA-CD17FB3CB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8292" y="3797768"/>
            <a:ext cx="1956939" cy="195693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895CC0D-5D1C-61DC-D1DE-534B4370FE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3669" y="3787643"/>
            <a:ext cx="1967064" cy="19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3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6E333-C534-EFE9-3311-740A8EB7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325" y="458079"/>
            <a:ext cx="5282419" cy="59427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A94AE-23EB-036A-BFE4-0C48C4685945}"/>
              </a:ext>
            </a:extLst>
          </p:cNvPr>
          <p:cNvSpPr txBox="1"/>
          <p:nvPr/>
        </p:nvSpPr>
        <p:spPr>
          <a:xfrm>
            <a:off x="838200" y="1674674"/>
            <a:ext cx="60979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cs typeface="Calibri"/>
              </a:rPr>
              <a:t>Feedback your thoughts</a:t>
            </a:r>
            <a:endParaRPr lang="en-US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cs typeface="Calibri"/>
              </a:rPr>
              <a:t>Request to see more venues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cs typeface="Calibri"/>
              </a:rPr>
              <a:t>Begin negotiations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cs typeface="Calibri"/>
              </a:rPr>
              <a:t>Arrange site visits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cs typeface="Calibri"/>
              </a:rPr>
              <a:t>Contract your 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cs typeface="Calibri"/>
              </a:rPr>
              <a:t>Source your suppliers</a:t>
            </a:r>
          </a:p>
        </p:txBody>
      </p:sp>
    </p:spTree>
    <p:extLst>
      <p:ext uri="{BB962C8B-B14F-4D97-AF65-F5344CB8AC3E}">
        <p14:creationId xmlns:p14="http://schemas.microsoft.com/office/powerpoint/2010/main" val="2080366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6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1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32A1-DDA0-2BD5-77A6-118E8A70DFCD}"/>
              </a:ext>
            </a:extLst>
          </p:cNvPr>
          <p:cNvSpPr txBox="1"/>
          <p:nvPr/>
        </p:nvSpPr>
        <p:spPr>
          <a:xfrm>
            <a:off x="838200" y="3916711"/>
            <a:ext cx="5280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Sustainability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Floorplan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Virtual tour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42600"/>
              </p:ext>
            </p:extLst>
          </p:nvPr>
        </p:nvGraphicFramePr>
        <p:xfrm>
          <a:off x="928539" y="2102159"/>
          <a:ext cx="503287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5286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3117588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Type: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Address: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Nearest Tube: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Reception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9DA02F8-E367-0AE2-B6E8-1FBD28FB078E}"/>
              </a:ext>
            </a:extLst>
          </p:cNvPr>
          <p:cNvSpPr txBox="1"/>
          <p:nvPr/>
        </p:nvSpPr>
        <p:spPr>
          <a:xfrm>
            <a:off x="838200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Overview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3F3E0-2399-7D91-6CA5-F7A1B9A1820D}"/>
              </a:ext>
            </a:extLst>
          </p:cNvPr>
          <p:cNvSpPr/>
          <p:nvPr/>
        </p:nvSpPr>
        <p:spPr>
          <a:xfrm>
            <a:off x="6230589" y="1412713"/>
            <a:ext cx="5280140" cy="2423016"/>
          </a:xfrm>
          <a:prstGeom prst="rect">
            <a:avLst/>
          </a:prstGeom>
          <a:solidFill>
            <a:srgbClr val="E3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Image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559CF4-9BBF-3DDF-8E2B-A35E1BB14532}"/>
              </a:ext>
            </a:extLst>
          </p:cNvPr>
          <p:cNvSpPr/>
          <p:nvPr/>
        </p:nvSpPr>
        <p:spPr>
          <a:xfrm>
            <a:off x="6230589" y="3916711"/>
            <a:ext cx="2640279" cy="2187206"/>
          </a:xfrm>
          <a:prstGeom prst="rect">
            <a:avLst/>
          </a:prstGeom>
          <a:solidFill>
            <a:srgbClr val="A5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</a:t>
            </a:r>
          </a:p>
          <a:p>
            <a:pPr algn="ctr"/>
            <a:r>
              <a:rPr lang="en-US" dirty="0"/>
              <a:t>Image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542A4-00D9-FF05-A1BA-CD476E5C1A56}"/>
              </a:ext>
            </a:extLst>
          </p:cNvPr>
          <p:cNvSpPr/>
          <p:nvPr/>
        </p:nvSpPr>
        <p:spPr>
          <a:xfrm>
            <a:off x="8983117" y="3916711"/>
            <a:ext cx="2528030" cy="2187206"/>
          </a:xfrm>
          <a:prstGeom prst="rect">
            <a:avLst/>
          </a:prstGeom>
          <a:solidFill>
            <a:srgbClr val="96B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</a:t>
            </a:r>
          </a:p>
          <a:p>
            <a:pPr algn="ctr"/>
            <a:r>
              <a:rPr lang="en-US" dirty="0"/>
              <a:t>Image Here</a:t>
            </a:r>
          </a:p>
        </p:txBody>
      </p:sp>
    </p:spTree>
    <p:extLst>
      <p:ext uri="{BB962C8B-B14F-4D97-AF65-F5344CB8AC3E}">
        <p14:creationId xmlns:p14="http://schemas.microsoft.com/office/powerpoint/2010/main" val="226398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1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32A1-DDA0-2BD5-77A6-118E8A70DFCD}"/>
              </a:ext>
            </a:extLst>
          </p:cNvPr>
          <p:cNvSpPr txBox="1"/>
          <p:nvPr/>
        </p:nvSpPr>
        <p:spPr>
          <a:xfrm>
            <a:off x="838200" y="4770001"/>
            <a:ext cx="528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cost: 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957891"/>
              </p:ext>
            </p:extLst>
          </p:nvPr>
        </p:nvGraphicFramePr>
        <p:xfrm>
          <a:off x="933201" y="2102409"/>
          <a:ext cx="4612574" cy="2372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5368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747206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Availability: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Set Up: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Reception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608789">
                <a:tc>
                  <a:txBody>
                    <a:bodyPr/>
                    <a:lstStyle/>
                    <a:p>
                      <a:r>
                        <a:rPr lang="en-US" sz="1600" b="1" dirty="0"/>
                        <a:t>Proposed Catering Package: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AV Package: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106546"/>
                  </a:ext>
                </a:extLst>
              </a:tr>
            </a:tbl>
          </a:graphicData>
        </a:graphic>
      </p:graphicFrame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ED2AB253-96D1-6C48-8B8C-94AED6CA3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08078"/>
              </p:ext>
            </p:extLst>
          </p:nvPr>
        </p:nvGraphicFramePr>
        <p:xfrm>
          <a:off x="6691374" y="2102409"/>
          <a:ext cx="461257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499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755075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Hire: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Catering: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AV: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Furniture: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98E789-E8E6-1D31-DCA1-48D729553D36}"/>
              </a:ext>
            </a:extLst>
          </p:cNvPr>
          <p:cNvSpPr txBox="1"/>
          <p:nvPr/>
        </p:nvSpPr>
        <p:spPr>
          <a:xfrm>
            <a:off x="838200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Availability, Rates &amp; Timings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79809-503F-AC65-2EE7-4618D5C36C13}"/>
              </a:ext>
            </a:extLst>
          </p:cNvPr>
          <p:cNvSpPr txBox="1"/>
          <p:nvPr/>
        </p:nvSpPr>
        <p:spPr>
          <a:xfrm>
            <a:off x="6584496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Inclusions</a:t>
            </a:r>
          </a:p>
        </p:txBody>
      </p:sp>
    </p:spTree>
    <p:extLst>
      <p:ext uri="{BB962C8B-B14F-4D97-AF65-F5344CB8AC3E}">
        <p14:creationId xmlns:p14="http://schemas.microsoft.com/office/powerpoint/2010/main" val="382778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2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32A1-DDA0-2BD5-77A6-118E8A70DFCD}"/>
              </a:ext>
            </a:extLst>
          </p:cNvPr>
          <p:cNvSpPr txBox="1"/>
          <p:nvPr/>
        </p:nvSpPr>
        <p:spPr>
          <a:xfrm>
            <a:off x="838200" y="3916711"/>
            <a:ext cx="5280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Sustainability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Floorplan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Virtual tour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07568"/>
              </p:ext>
            </p:extLst>
          </p:nvPr>
        </p:nvGraphicFramePr>
        <p:xfrm>
          <a:off x="928539" y="2102159"/>
          <a:ext cx="503287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5286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3117588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Type: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Address: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Nearest Tube: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Reception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9DA02F8-E367-0AE2-B6E8-1FBD28FB078E}"/>
              </a:ext>
            </a:extLst>
          </p:cNvPr>
          <p:cNvSpPr txBox="1"/>
          <p:nvPr/>
        </p:nvSpPr>
        <p:spPr>
          <a:xfrm>
            <a:off x="838200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Overview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3F3E0-2399-7D91-6CA5-F7A1B9A1820D}"/>
              </a:ext>
            </a:extLst>
          </p:cNvPr>
          <p:cNvSpPr/>
          <p:nvPr/>
        </p:nvSpPr>
        <p:spPr>
          <a:xfrm>
            <a:off x="6230589" y="1412713"/>
            <a:ext cx="5280140" cy="2423016"/>
          </a:xfrm>
          <a:prstGeom prst="rect">
            <a:avLst/>
          </a:prstGeom>
          <a:solidFill>
            <a:srgbClr val="E3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Image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559CF4-9BBF-3DDF-8E2B-A35E1BB14532}"/>
              </a:ext>
            </a:extLst>
          </p:cNvPr>
          <p:cNvSpPr/>
          <p:nvPr/>
        </p:nvSpPr>
        <p:spPr>
          <a:xfrm>
            <a:off x="6230589" y="3916711"/>
            <a:ext cx="2640279" cy="2187206"/>
          </a:xfrm>
          <a:prstGeom prst="rect">
            <a:avLst/>
          </a:prstGeom>
          <a:solidFill>
            <a:srgbClr val="A5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</a:t>
            </a:r>
          </a:p>
          <a:p>
            <a:pPr algn="ctr"/>
            <a:r>
              <a:rPr lang="en-US" dirty="0"/>
              <a:t>Image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542A4-00D9-FF05-A1BA-CD476E5C1A56}"/>
              </a:ext>
            </a:extLst>
          </p:cNvPr>
          <p:cNvSpPr/>
          <p:nvPr/>
        </p:nvSpPr>
        <p:spPr>
          <a:xfrm>
            <a:off x="8983117" y="3916711"/>
            <a:ext cx="2528030" cy="2187206"/>
          </a:xfrm>
          <a:prstGeom prst="rect">
            <a:avLst/>
          </a:prstGeom>
          <a:solidFill>
            <a:srgbClr val="96B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</a:t>
            </a:r>
          </a:p>
          <a:p>
            <a:pPr algn="ctr"/>
            <a:r>
              <a:rPr lang="en-US" dirty="0"/>
              <a:t>Image Here</a:t>
            </a:r>
          </a:p>
        </p:txBody>
      </p:sp>
    </p:spTree>
    <p:extLst>
      <p:ext uri="{BB962C8B-B14F-4D97-AF65-F5344CB8AC3E}">
        <p14:creationId xmlns:p14="http://schemas.microsoft.com/office/powerpoint/2010/main" val="403703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2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32A1-DDA0-2BD5-77A6-118E8A70DFCD}"/>
              </a:ext>
            </a:extLst>
          </p:cNvPr>
          <p:cNvSpPr txBox="1"/>
          <p:nvPr/>
        </p:nvSpPr>
        <p:spPr>
          <a:xfrm>
            <a:off x="838200" y="4770001"/>
            <a:ext cx="528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cost: 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08634"/>
              </p:ext>
            </p:extLst>
          </p:nvPr>
        </p:nvGraphicFramePr>
        <p:xfrm>
          <a:off x="933201" y="2102409"/>
          <a:ext cx="4612574" cy="2372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5368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747206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Availability: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Set Up: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Reception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608789">
                <a:tc>
                  <a:txBody>
                    <a:bodyPr/>
                    <a:lstStyle/>
                    <a:p>
                      <a:r>
                        <a:rPr lang="en-US" sz="1600" b="1" dirty="0"/>
                        <a:t>Proposed Catering Package: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AV Package: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106546"/>
                  </a:ext>
                </a:extLst>
              </a:tr>
            </a:tbl>
          </a:graphicData>
        </a:graphic>
      </p:graphicFrame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ED2AB253-96D1-6C48-8B8C-94AED6CA3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77085"/>
              </p:ext>
            </p:extLst>
          </p:nvPr>
        </p:nvGraphicFramePr>
        <p:xfrm>
          <a:off x="6691374" y="2102409"/>
          <a:ext cx="461257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499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755075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Hire: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Catering: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AV: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Furniture: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98E789-E8E6-1D31-DCA1-48D729553D36}"/>
              </a:ext>
            </a:extLst>
          </p:cNvPr>
          <p:cNvSpPr txBox="1"/>
          <p:nvPr/>
        </p:nvSpPr>
        <p:spPr>
          <a:xfrm>
            <a:off x="838200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Availability, Rates &amp; Timings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79809-503F-AC65-2EE7-4618D5C36C13}"/>
              </a:ext>
            </a:extLst>
          </p:cNvPr>
          <p:cNvSpPr txBox="1"/>
          <p:nvPr/>
        </p:nvSpPr>
        <p:spPr>
          <a:xfrm>
            <a:off x="6584496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Inclusions</a:t>
            </a:r>
          </a:p>
        </p:txBody>
      </p:sp>
    </p:spTree>
    <p:extLst>
      <p:ext uri="{BB962C8B-B14F-4D97-AF65-F5344CB8AC3E}">
        <p14:creationId xmlns:p14="http://schemas.microsoft.com/office/powerpoint/2010/main" val="45215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3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32A1-DDA0-2BD5-77A6-118E8A70DFCD}"/>
              </a:ext>
            </a:extLst>
          </p:cNvPr>
          <p:cNvSpPr txBox="1"/>
          <p:nvPr/>
        </p:nvSpPr>
        <p:spPr>
          <a:xfrm>
            <a:off x="838200" y="3916711"/>
            <a:ext cx="5280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Sustainability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Floorplan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Virtual tour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19124"/>
              </p:ext>
            </p:extLst>
          </p:nvPr>
        </p:nvGraphicFramePr>
        <p:xfrm>
          <a:off x="928539" y="2102159"/>
          <a:ext cx="503287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5286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3117588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Type: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Address: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Nearest Tube: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Reception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9DA02F8-E367-0AE2-B6E8-1FBD28FB078E}"/>
              </a:ext>
            </a:extLst>
          </p:cNvPr>
          <p:cNvSpPr txBox="1"/>
          <p:nvPr/>
        </p:nvSpPr>
        <p:spPr>
          <a:xfrm>
            <a:off x="838200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Overview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3F3E0-2399-7D91-6CA5-F7A1B9A1820D}"/>
              </a:ext>
            </a:extLst>
          </p:cNvPr>
          <p:cNvSpPr/>
          <p:nvPr/>
        </p:nvSpPr>
        <p:spPr>
          <a:xfrm>
            <a:off x="6230589" y="1412713"/>
            <a:ext cx="5280140" cy="2423016"/>
          </a:xfrm>
          <a:prstGeom prst="rect">
            <a:avLst/>
          </a:prstGeom>
          <a:solidFill>
            <a:srgbClr val="E3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Image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559CF4-9BBF-3DDF-8E2B-A35E1BB14532}"/>
              </a:ext>
            </a:extLst>
          </p:cNvPr>
          <p:cNvSpPr/>
          <p:nvPr/>
        </p:nvSpPr>
        <p:spPr>
          <a:xfrm>
            <a:off x="6230589" y="3916711"/>
            <a:ext cx="2640279" cy="2187206"/>
          </a:xfrm>
          <a:prstGeom prst="rect">
            <a:avLst/>
          </a:prstGeom>
          <a:solidFill>
            <a:srgbClr val="A5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</a:t>
            </a:r>
          </a:p>
          <a:p>
            <a:pPr algn="ctr"/>
            <a:r>
              <a:rPr lang="en-US" dirty="0"/>
              <a:t>Image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542A4-00D9-FF05-A1BA-CD476E5C1A56}"/>
              </a:ext>
            </a:extLst>
          </p:cNvPr>
          <p:cNvSpPr/>
          <p:nvPr/>
        </p:nvSpPr>
        <p:spPr>
          <a:xfrm>
            <a:off x="8983117" y="3916711"/>
            <a:ext cx="2528030" cy="2187206"/>
          </a:xfrm>
          <a:prstGeom prst="rect">
            <a:avLst/>
          </a:prstGeom>
          <a:solidFill>
            <a:srgbClr val="96B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</a:t>
            </a:r>
          </a:p>
          <a:p>
            <a:pPr algn="ctr"/>
            <a:r>
              <a:rPr lang="en-US" dirty="0"/>
              <a:t>Image Here</a:t>
            </a:r>
          </a:p>
        </p:txBody>
      </p:sp>
    </p:spTree>
    <p:extLst>
      <p:ext uri="{BB962C8B-B14F-4D97-AF65-F5344CB8AC3E}">
        <p14:creationId xmlns:p14="http://schemas.microsoft.com/office/powerpoint/2010/main" val="151065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3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32A1-DDA0-2BD5-77A6-118E8A70DFCD}"/>
              </a:ext>
            </a:extLst>
          </p:cNvPr>
          <p:cNvSpPr txBox="1"/>
          <p:nvPr/>
        </p:nvSpPr>
        <p:spPr>
          <a:xfrm>
            <a:off x="838200" y="4770001"/>
            <a:ext cx="528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cost: 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34927"/>
              </p:ext>
            </p:extLst>
          </p:nvPr>
        </p:nvGraphicFramePr>
        <p:xfrm>
          <a:off x="933201" y="2102409"/>
          <a:ext cx="4612574" cy="2372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5368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747206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Availability: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Set Up: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Reception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608789">
                <a:tc>
                  <a:txBody>
                    <a:bodyPr/>
                    <a:lstStyle/>
                    <a:p>
                      <a:r>
                        <a:rPr lang="en-US" sz="1600" b="1" dirty="0"/>
                        <a:t>Proposed Catering Package: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AV Package: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106546"/>
                  </a:ext>
                </a:extLst>
              </a:tr>
            </a:tbl>
          </a:graphicData>
        </a:graphic>
      </p:graphicFrame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ED2AB253-96D1-6C48-8B8C-94AED6CA3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52630"/>
              </p:ext>
            </p:extLst>
          </p:nvPr>
        </p:nvGraphicFramePr>
        <p:xfrm>
          <a:off x="6691374" y="2102409"/>
          <a:ext cx="461257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499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755075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Hire: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Catering: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AV: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Furniture: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98E789-E8E6-1D31-DCA1-48D729553D36}"/>
              </a:ext>
            </a:extLst>
          </p:cNvPr>
          <p:cNvSpPr txBox="1"/>
          <p:nvPr/>
        </p:nvSpPr>
        <p:spPr>
          <a:xfrm>
            <a:off x="838200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Availability, Rates &amp; Timings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79809-503F-AC65-2EE7-4618D5C36C13}"/>
              </a:ext>
            </a:extLst>
          </p:cNvPr>
          <p:cNvSpPr txBox="1"/>
          <p:nvPr/>
        </p:nvSpPr>
        <p:spPr>
          <a:xfrm>
            <a:off x="6584496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Inclusions</a:t>
            </a:r>
          </a:p>
        </p:txBody>
      </p:sp>
    </p:spTree>
    <p:extLst>
      <p:ext uri="{BB962C8B-B14F-4D97-AF65-F5344CB8AC3E}">
        <p14:creationId xmlns:p14="http://schemas.microsoft.com/office/powerpoint/2010/main" val="132079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4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32A1-DDA0-2BD5-77A6-118E8A70DFCD}"/>
              </a:ext>
            </a:extLst>
          </p:cNvPr>
          <p:cNvSpPr txBox="1"/>
          <p:nvPr/>
        </p:nvSpPr>
        <p:spPr>
          <a:xfrm>
            <a:off x="838200" y="3916711"/>
            <a:ext cx="5280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Sustainability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Floorplan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Virtual tour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69927"/>
              </p:ext>
            </p:extLst>
          </p:nvPr>
        </p:nvGraphicFramePr>
        <p:xfrm>
          <a:off x="928539" y="2102159"/>
          <a:ext cx="503287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5286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3117588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Type: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Address: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Nearest Tube: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Reception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9DA02F8-E367-0AE2-B6E8-1FBD28FB078E}"/>
              </a:ext>
            </a:extLst>
          </p:cNvPr>
          <p:cNvSpPr txBox="1"/>
          <p:nvPr/>
        </p:nvSpPr>
        <p:spPr>
          <a:xfrm>
            <a:off x="838200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Overview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3F3E0-2399-7D91-6CA5-F7A1B9A1820D}"/>
              </a:ext>
            </a:extLst>
          </p:cNvPr>
          <p:cNvSpPr/>
          <p:nvPr/>
        </p:nvSpPr>
        <p:spPr>
          <a:xfrm>
            <a:off x="6230589" y="1412713"/>
            <a:ext cx="5280140" cy="2423016"/>
          </a:xfrm>
          <a:prstGeom prst="rect">
            <a:avLst/>
          </a:prstGeom>
          <a:solidFill>
            <a:srgbClr val="E3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Image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559CF4-9BBF-3DDF-8E2B-A35E1BB14532}"/>
              </a:ext>
            </a:extLst>
          </p:cNvPr>
          <p:cNvSpPr/>
          <p:nvPr/>
        </p:nvSpPr>
        <p:spPr>
          <a:xfrm>
            <a:off x="6230589" y="3916711"/>
            <a:ext cx="2640279" cy="2187206"/>
          </a:xfrm>
          <a:prstGeom prst="rect">
            <a:avLst/>
          </a:prstGeom>
          <a:solidFill>
            <a:srgbClr val="A5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</a:t>
            </a:r>
          </a:p>
          <a:p>
            <a:pPr algn="ctr"/>
            <a:r>
              <a:rPr lang="en-US" dirty="0"/>
              <a:t>Image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542A4-00D9-FF05-A1BA-CD476E5C1A56}"/>
              </a:ext>
            </a:extLst>
          </p:cNvPr>
          <p:cNvSpPr/>
          <p:nvPr/>
        </p:nvSpPr>
        <p:spPr>
          <a:xfrm>
            <a:off x="8983117" y="3916711"/>
            <a:ext cx="2528030" cy="2187206"/>
          </a:xfrm>
          <a:prstGeom prst="rect">
            <a:avLst/>
          </a:prstGeom>
          <a:solidFill>
            <a:srgbClr val="96B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Venue </a:t>
            </a:r>
          </a:p>
          <a:p>
            <a:pPr algn="ctr"/>
            <a:r>
              <a:rPr lang="en-US" dirty="0"/>
              <a:t>Image Here</a:t>
            </a:r>
          </a:p>
        </p:txBody>
      </p:sp>
    </p:spTree>
    <p:extLst>
      <p:ext uri="{BB962C8B-B14F-4D97-AF65-F5344CB8AC3E}">
        <p14:creationId xmlns:p14="http://schemas.microsoft.com/office/powerpoint/2010/main" val="301084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8810-2495-46C4-AA14-2E0D20A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4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32A1-DDA0-2BD5-77A6-118E8A70DFCD}"/>
              </a:ext>
            </a:extLst>
          </p:cNvPr>
          <p:cNvSpPr txBox="1"/>
          <p:nvPr/>
        </p:nvSpPr>
        <p:spPr>
          <a:xfrm>
            <a:off x="838200" y="4770001"/>
            <a:ext cx="528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cost: 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C803C0E-0AF9-5A85-322C-2309CCC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31358"/>
              </p:ext>
            </p:extLst>
          </p:nvPr>
        </p:nvGraphicFramePr>
        <p:xfrm>
          <a:off x="933201" y="2102409"/>
          <a:ext cx="4612574" cy="2372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5368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747206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Availability: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Set Up: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Reception Space: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  <a:tr h="608789">
                <a:tc>
                  <a:txBody>
                    <a:bodyPr/>
                    <a:lstStyle/>
                    <a:p>
                      <a:r>
                        <a:rPr lang="en-US" sz="1600" b="1" dirty="0"/>
                        <a:t>Proposed Catering Package: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98730"/>
                  </a:ext>
                </a:extLst>
              </a:tr>
              <a:tr h="352711">
                <a:tc>
                  <a:txBody>
                    <a:bodyPr/>
                    <a:lstStyle/>
                    <a:p>
                      <a:r>
                        <a:rPr lang="en-US" sz="1600" b="1" dirty="0"/>
                        <a:t>AV Package: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106546"/>
                  </a:ext>
                </a:extLst>
              </a:tr>
            </a:tbl>
          </a:graphicData>
        </a:graphic>
      </p:graphicFrame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ED2AB253-96D1-6C48-8B8C-94AED6CA3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24263"/>
              </p:ext>
            </p:extLst>
          </p:nvPr>
        </p:nvGraphicFramePr>
        <p:xfrm>
          <a:off x="6691374" y="2102409"/>
          <a:ext cx="461257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499">
                  <a:extLst>
                    <a:ext uri="{9D8B030D-6E8A-4147-A177-3AD203B41FA5}">
                      <a16:colId xmlns:a16="http://schemas.microsoft.com/office/drawing/2014/main" val="2959602574"/>
                    </a:ext>
                  </a:extLst>
                </a:gridCol>
                <a:gridCol w="2755075">
                  <a:extLst>
                    <a:ext uri="{9D8B030D-6E8A-4147-A177-3AD203B41FA5}">
                      <a16:colId xmlns:a16="http://schemas.microsoft.com/office/drawing/2014/main" val="262771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Venue Hire: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0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Catering: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AV: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7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Furniture:</a:t>
                      </a:r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B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741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98E789-E8E6-1D31-DCA1-48D729553D36}"/>
              </a:ext>
            </a:extLst>
          </p:cNvPr>
          <p:cNvSpPr txBox="1"/>
          <p:nvPr/>
        </p:nvSpPr>
        <p:spPr>
          <a:xfrm>
            <a:off x="838200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Availability, Rates &amp; Timings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79809-503F-AC65-2EE7-4618D5C36C13}"/>
              </a:ext>
            </a:extLst>
          </p:cNvPr>
          <p:cNvSpPr txBox="1"/>
          <p:nvPr/>
        </p:nvSpPr>
        <p:spPr>
          <a:xfrm>
            <a:off x="6584496" y="1587093"/>
            <a:ext cx="528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6B6BF"/>
                </a:solidFill>
              </a:rPr>
              <a:t>Inclusions</a:t>
            </a:r>
          </a:p>
        </p:txBody>
      </p:sp>
    </p:spTree>
    <p:extLst>
      <p:ext uri="{BB962C8B-B14F-4D97-AF65-F5344CB8AC3E}">
        <p14:creationId xmlns:p14="http://schemas.microsoft.com/office/powerpoint/2010/main" val="3678167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455</Words>
  <Application>Microsoft Macintosh PowerPoint</Application>
  <PresentationFormat>Widescreen</PresentationFormat>
  <Paragraphs>179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Venue 1 Name </vt:lpstr>
      <vt:lpstr>Venue 1 Name </vt:lpstr>
      <vt:lpstr>Venue 2 Name </vt:lpstr>
      <vt:lpstr>Venue 2 Name </vt:lpstr>
      <vt:lpstr>Venue 3 Name </vt:lpstr>
      <vt:lpstr>Venue 3 Name </vt:lpstr>
      <vt:lpstr>Venue 4 Name </vt:lpstr>
      <vt:lpstr>Venue 4 Name </vt:lpstr>
      <vt:lpstr>Venue 5 Name </vt:lpstr>
      <vt:lpstr>Venue 5 Name </vt:lpstr>
      <vt:lpstr>Enquiry Report</vt:lpstr>
      <vt:lpstr>Sustainability Considerations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Lewis-Stone</dc:creator>
  <cp:lastModifiedBy>Jessica Lewis-Stone</cp:lastModifiedBy>
  <cp:revision>5</cp:revision>
  <dcterms:created xsi:type="dcterms:W3CDTF">2023-02-20T10:07:05Z</dcterms:created>
  <dcterms:modified xsi:type="dcterms:W3CDTF">2023-02-20T17:49:45Z</dcterms:modified>
</cp:coreProperties>
</file>